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32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7" r:id="rId7"/>
    <p:sldId id="261" r:id="rId8"/>
    <p:sldId id="263" r:id="rId9"/>
    <p:sldId id="264" r:id="rId10"/>
    <p:sldId id="265" r:id="rId11"/>
    <p:sldId id="262" r:id="rId12"/>
    <p:sldId id="269" r:id="rId13"/>
    <p:sldId id="268" r:id="rId14"/>
  </p:sldIdLst>
  <p:sldSz cx="9144000" cy="5143500" type="screen16x9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015" autoAdjust="0"/>
    <p:restoredTop sz="94660"/>
  </p:normalViewPr>
  <p:slideViewPr>
    <p:cSldViewPr>
      <p:cViewPr varScale="1">
        <p:scale>
          <a:sx n="89" d="100"/>
          <a:sy n="89" d="100"/>
        </p:scale>
        <p:origin x="-786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F77C169-FD38-4E31-849C-C045C3B436B1}" type="datetimeFigureOut">
              <a:rPr lang="ar-IQ" smtClean="0"/>
              <a:t>30/03/1445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51D4734-D493-4E1A-87E3-418845B8E84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232253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1D4734-D493-4E1A-87E3-418845B8E847}" type="slidenum">
              <a:rPr lang="ar-IQ" smtClean="0"/>
              <a:t>11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21388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8E88F-250C-4018-AB60-E1E54C73A788}" type="datetimeFigureOut">
              <a:rPr lang="ar-IQ" smtClean="0"/>
              <a:t>30/03/1445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B3D22-56CB-4B31-AC91-BE0D1F681CD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637325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8E88F-250C-4018-AB60-E1E54C73A788}" type="datetimeFigureOut">
              <a:rPr lang="ar-IQ" smtClean="0"/>
              <a:t>30/03/1445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B3D22-56CB-4B31-AC91-BE0D1F681CD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146524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8E88F-250C-4018-AB60-E1E54C73A788}" type="datetimeFigureOut">
              <a:rPr lang="ar-IQ" smtClean="0"/>
              <a:t>30/03/1445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B3D22-56CB-4B31-AC91-BE0D1F681CD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93005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8E88F-250C-4018-AB60-E1E54C73A788}" type="datetimeFigureOut">
              <a:rPr lang="ar-IQ" smtClean="0"/>
              <a:t>30/03/1445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B3D22-56CB-4B31-AC91-BE0D1F681CD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30424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8E88F-250C-4018-AB60-E1E54C73A788}" type="datetimeFigureOut">
              <a:rPr lang="ar-IQ" smtClean="0"/>
              <a:t>30/03/1445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B3D22-56CB-4B31-AC91-BE0D1F681CD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610097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8E88F-250C-4018-AB60-E1E54C73A788}" type="datetimeFigureOut">
              <a:rPr lang="ar-IQ" smtClean="0"/>
              <a:t>30/03/1445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B3D22-56CB-4B31-AC91-BE0D1F681CD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708831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8E88F-250C-4018-AB60-E1E54C73A788}" type="datetimeFigureOut">
              <a:rPr lang="ar-IQ" smtClean="0"/>
              <a:t>30/03/1445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B3D22-56CB-4B31-AC91-BE0D1F681CD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005093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8E88F-250C-4018-AB60-E1E54C73A788}" type="datetimeFigureOut">
              <a:rPr lang="ar-IQ" smtClean="0"/>
              <a:t>30/03/1445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B3D22-56CB-4B31-AC91-BE0D1F681CD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327151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8E88F-250C-4018-AB60-E1E54C73A788}" type="datetimeFigureOut">
              <a:rPr lang="ar-IQ" smtClean="0"/>
              <a:t>30/03/1445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B3D22-56CB-4B31-AC91-BE0D1F681CD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0723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8E88F-250C-4018-AB60-E1E54C73A788}" type="datetimeFigureOut">
              <a:rPr lang="ar-IQ" smtClean="0"/>
              <a:t>30/03/1445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B3D22-56CB-4B31-AC91-BE0D1F681CD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123418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8E88F-250C-4018-AB60-E1E54C73A788}" type="datetimeFigureOut">
              <a:rPr lang="ar-IQ" smtClean="0"/>
              <a:t>30/03/1445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B3D22-56CB-4B31-AC91-BE0D1F681CD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731436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8E88F-250C-4018-AB60-E1E54C73A788}" type="datetimeFigureOut">
              <a:rPr lang="ar-IQ" smtClean="0"/>
              <a:t>30/03/1445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B3D22-56CB-4B31-AC91-BE0D1F681CD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487790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680" y="411511"/>
            <a:ext cx="7846640" cy="1466477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just" rtl="0"/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Histology of liver </a:t>
            </a:r>
            <a:endParaRPr lang="ar-IQ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7584" y="2625756"/>
            <a:ext cx="6944816" cy="2003394"/>
          </a:xfrm>
        </p:spPr>
        <p:txBody>
          <a:bodyPr/>
          <a:lstStyle/>
          <a:p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404710"/>
            <a:ext cx="3644049" cy="26039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404712"/>
            <a:ext cx="3792120" cy="26039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6413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3364"/>
            <a:ext cx="8229600" cy="864096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en-GB" sz="2800" b="1" dirty="0" smtClean="0"/>
              <a:t>Hepatocytes </a:t>
            </a:r>
            <a:endParaRPr lang="ar-IQ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4834880" cy="3603848"/>
          </a:xfrm>
        </p:spPr>
        <p:txBody>
          <a:bodyPr>
            <a:noAutofit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hepatocyte has </a:t>
            </a:r>
            <a:r>
              <a:rPr lang="en-GB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functional surfaces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GB" sz="1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 the vascular side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*Faces the </a:t>
            </a:r>
            <a:r>
              <a:rPr lang="en-GB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perisinusoidal</a:t>
            </a:r>
            <a:r>
              <a:rPr 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space 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*It show long microvilli  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GB" sz="1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 </a:t>
            </a:r>
            <a:r>
              <a:rPr lang="en-GB" sz="1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intercellular </a:t>
            </a:r>
            <a:r>
              <a:rPr lang="en-GB" sz="1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side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*when the bile </a:t>
            </a:r>
            <a:r>
              <a:rPr lang="en-GB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canaliculi</a:t>
            </a:r>
            <a:r>
              <a:rPr 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are enclosed between adjacent hepatocytes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*each bile </a:t>
            </a:r>
            <a:r>
              <a:rPr lang="en-GB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canaliculi</a:t>
            </a:r>
            <a:r>
              <a:rPr 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shows short microvilli project  into its lumen and bounded by tight junction and desmosome</a:t>
            </a:r>
            <a:endParaRPr lang="en-GB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635646"/>
            <a:ext cx="3168352" cy="26585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1129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762" y="123478"/>
            <a:ext cx="8229600" cy="915566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GB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structures of </a:t>
            </a:r>
            <a:r>
              <a:rPr lang="en-GB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liver</a:t>
            </a:r>
            <a:r>
              <a:rPr lang="en-GB" sz="2800" b="1" dirty="0">
                <a:solidFill>
                  <a:srgbClr val="2F58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sz="2800" b="1" dirty="0">
                <a:solidFill>
                  <a:srgbClr val="2F58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ar-IQ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2"/>
            <a:ext cx="4330824" cy="3315815"/>
          </a:xfrm>
        </p:spPr>
        <p:txBody>
          <a:bodyPr>
            <a:normAutofit fontScale="92500" lnSpcReduction="20000"/>
          </a:bodyPr>
          <a:lstStyle/>
          <a:p>
            <a:pPr algn="l" rtl="0">
              <a:buFont typeface="Wingdings" panose="05000000000000000000" pitchFamily="2" charset="2"/>
              <a:buChar char="Ø"/>
            </a:pPr>
            <a:r>
              <a:rPr lang="en-GB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Hepatocytes: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Organized as a high numbers of small hepatic lobules( structural units of liver)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GB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Arranged in anastomosing cords , radiating  irregularly from a central  vein  to the outward known as </a:t>
            </a:r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hepatic lamina</a:t>
            </a:r>
          </a:p>
          <a:p>
            <a:pPr algn="l" rtl="0">
              <a:buFont typeface="Wingdings" panose="05000000000000000000" pitchFamily="2" charset="2"/>
              <a:buChar char="Ø"/>
            </a:pPr>
            <a:r>
              <a:rPr lang="en-GB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 </a:t>
            </a:r>
            <a:r>
              <a:rPr lang="en-GB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hepatocytic</a:t>
            </a:r>
            <a:r>
              <a:rPr lang="en-GB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cords enclosed between them </a:t>
            </a:r>
            <a:r>
              <a:rPr lang="en-GB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bile </a:t>
            </a:r>
            <a:r>
              <a:rPr lang="en-GB" sz="20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canaliculi</a:t>
            </a:r>
            <a:r>
              <a:rPr lang="en-GB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are separated from each other by blood sinusoids.</a:t>
            </a:r>
          </a:p>
          <a:p>
            <a:pPr algn="l" rtl="0">
              <a:buFont typeface="Wingdings" panose="05000000000000000000" pitchFamily="2" charset="2"/>
              <a:buChar char="Ø"/>
            </a:pPr>
            <a:endParaRPr lang="ar-IQ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342021"/>
            <a:ext cx="3724920" cy="29174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141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3579862"/>
            <a:ext cx="5832648" cy="1152128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en-GB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 :</a:t>
            </a:r>
            <a:r>
              <a:rPr lang="en-GB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liver </a:t>
            </a:r>
            <a:r>
              <a:rPr lang="en-GB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(ox). (1) Hepatocytes arranged in </a:t>
            </a:r>
            <a:r>
              <a:rPr lang="en-GB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cords. (</a:t>
            </a:r>
            <a:r>
              <a:rPr lang="en-GB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Sinusoids lined by endothelial cells and </a:t>
            </a:r>
            <a:r>
              <a:rPr lang="en-GB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macrophage open </a:t>
            </a:r>
            <a:r>
              <a:rPr lang="en-GB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into (3) the central vein. </a:t>
            </a:r>
            <a:r>
              <a:rPr lang="en-GB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Safranin</a:t>
            </a:r>
            <a:r>
              <a:rPr lang="en-GB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/haematoxylin</a:t>
            </a:r>
            <a:r>
              <a:rPr lang="en-GB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.×125</a:t>
            </a:r>
            <a:endParaRPr lang="ar-IQ" sz="1200" dirty="0">
              <a:solidFill>
                <a:schemeClr val="tx1"/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lum brigh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2" t="2040" b="6044"/>
          <a:stretch/>
        </p:blipFill>
        <p:spPr bwMode="auto">
          <a:xfrm>
            <a:off x="2483768" y="699542"/>
            <a:ext cx="4376398" cy="28083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9512" y="123478"/>
            <a:ext cx="1800200" cy="100811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Liver in ox</a:t>
            </a:r>
            <a:endParaRPr lang="ar-IQ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47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576" y="267495"/>
            <a:ext cx="7488832" cy="44644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30" b="3649"/>
          <a:stretch/>
        </p:blipFill>
        <p:spPr bwMode="auto">
          <a:xfrm>
            <a:off x="2153200" y="627534"/>
            <a:ext cx="4693584" cy="27363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5656" y="3435847"/>
            <a:ext cx="6768752" cy="1152128"/>
          </a:xfrm>
        </p:spPr>
        <p:txBody>
          <a:bodyPr>
            <a:noAutofit/>
          </a:bodyPr>
          <a:lstStyle/>
          <a:p>
            <a:pPr algn="l"/>
            <a:r>
              <a:rPr lang="en-GB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micrograph 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horse liver shows 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GB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central </a:t>
            </a:r>
            <a:r>
              <a:rPr lang="en-GB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vein surrounded </a:t>
            </a:r>
            <a:r>
              <a:rPr lang="en-GB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radiating </a:t>
            </a:r>
            <a:r>
              <a:rPr lang="en-GB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cords of </a:t>
            </a:r>
            <a:r>
              <a:rPr lang="en-GB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hepatocytes that </a:t>
            </a:r>
            <a:r>
              <a:rPr lang="en-GB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contain large, </a:t>
            </a:r>
            <a:r>
              <a:rPr lang="en-GB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smoothly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round 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vacuoles which occupy 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 of 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cell and displace 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nucleus 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the periphery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 </a:t>
            </a:r>
            <a:r>
              <a:rPr lang="en-GB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 E. ×</a:t>
            </a:r>
            <a:r>
              <a:rPr lang="en-GB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250             </a:t>
            </a:r>
            <a:endParaRPr lang="ar-IQ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1520" y="195486"/>
            <a:ext cx="1728192" cy="86409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Liver in horse</a:t>
            </a:r>
            <a:endParaRPr lang="ar-IQ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28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915566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liver</a:t>
            </a:r>
            <a:endParaRPr lang="ar-IQ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00152"/>
            <a:ext cx="4757378" cy="1839651"/>
          </a:xfrm>
        </p:spPr>
        <p:txBody>
          <a:bodyPr>
            <a:normAutofit fontScale="62500" lnSpcReduction="20000"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3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Anatomically</a:t>
            </a:r>
          </a:p>
          <a:p>
            <a:pPr algn="l">
              <a:lnSpc>
                <a:spcPct val="150000"/>
              </a:lnSpc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It is the largest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multilobulated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 gland in the body located in the right hypochondria below the diaphragm,</a:t>
            </a:r>
            <a:r>
              <a:rPr lang="en-US" dirty="0" smtClean="0">
                <a:solidFill>
                  <a:srgbClr val="040C28"/>
                </a:solidFill>
                <a:latin typeface="Times New Roman" panose="02020603050405020304" pitchFamily="18" charset="0"/>
              </a:rPr>
              <a:t> </a:t>
            </a:r>
            <a:endParaRPr lang="en-US" dirty="0" smtClean="0"/>
          </a:p>
          <a:p>
            <a:pPr marL="0" indent="0" algn="l">
              <a:buNone/>
            </a:pPr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914" y="1635646"/>
            <a:ext cx="3866510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4110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23478"/>
            <a:ext cx="8316416" cy="720080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ar-IQ" dirty="0" smtClean="0"/>
              <a:t>   </a:t>
            </a:r>
            <a:r>
              <a:rPr lang="en-US" dirty="0" smtClean="0"/>
              <a:t> 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unctions of livers </a:t>
            </a:r>
            <a:endParaRPr lang="ar-IQ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55576" y="1059582"/>
            <a:ext cx="748883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GB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1-Metabolic Functions </a:t>
            </a:r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:-  carbohydrate metabolism, lipid, protein, mineral and vitamin metabolisms</a:t>
            </a:r>
          </a:p>
          <a:p>
            <a:pPr algn="just" rtl="0"/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Excretory Functions</a:t>
            </a:r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:- Bile pigments, bile salts and cholesterol are excreted in bile into intestine.</a:t>
            </a:r>
          </a:p>
          <a:p>
            <a:pPr algn="just" rtl="0"/>
            <a:r>
              <a:rPr lang="en-GB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Protective functions &amp; detoxification:- </a:t>
            </a:r>
            <a:r>
              <a:rPr lang="en-GB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Kupffer</a:t>
            </a:r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cells of liver perform phagocytosis to eliminate foreign compounds. For example ammonia is detoxified to urea and metabolism of </a:t>
            </a:r>
            <a:r>
              <a:rPr lang="en-GB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xenobiotics</a:t>
            </a:r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(detoxification).Clearance of hormones such as insulin, parathyroid hormone, oestrogen, cortisol . </a:t>
            </a:r>
          </a:p>
          <a:p>
            <a:pPr algn="just" rtl="0"/>
            <a:r>
              <a:rPr lang="en-GB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GB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1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Hematological</a:t>
            </a:r>
            <a:r>
              <a:rPr lang="en-GB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synthetic functions:-  </a:t>
            </a:r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formation of blood (particularly in </a:t>
            </a:r>
            <a:r>
              <a:rPr lang="en-GB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fetus</a:t>
            </a:r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, plasma proteins (albumin and prothrombin), hormones </a:t>
            </a:r>
            <a:r>
              <a:rPr lang="en-GB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e.g</a:t>
            </a:r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angiotensinogen, insulin like growth factor and </a:t>
            </a:r>
            <a:r>
              <a:rPr lang="en-GB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triiodothyronine</a:t>
            </a:r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and d </a:t>
            </a:r>
            <a:r>
              <a:rPr lang="en-GB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estruction</a:t>
            </a:r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erythrocytes (Bilirubin) </a:t>
            </a:r>
          </a:p>
          <a:p>
            <a:pPr algn="just" rtl="0"/>
            <a:r>
              <a:rPr lang="en-GB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GB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.Storage functions:- </a:t>
            </a:r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Glycogen, vitamins A, D and B12. </a:t>
            </a:r>
          </a:p>
          <a:p>
            <a:pPr algn="just" rtl="0"/>
            <a:r>
              <a:rPr lang="en-GB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GB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Serum enzyme:- </a:t>
            </a:r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Acting as markers of liver damage.</a:t>
            </a:r>
            <a:endParaRPr lang="ar-IQ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50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23479"/>
            <a:ext cx="8229600" cy="771550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/>
          <a:lstStyle/>
          <a:p>
            <a:r>
              <a:rPr lang="en-GB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Histological structures of liver</a:t>
            </a:r>
            <a:endParaRPr lang="ar-IQ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89118"/>
            <a:ext cx="8733656" cy="3679057"/>
          </a:xfrm>
          <a:noFill/>
        </p:spPr>
        <p:txBody>
          <a:bodyPr/>
          <a:lstStyle/>
          <a:p>
            <a:endParaRPr lang="ar-IQ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90253" y="1230419"/>
            <a:ext cx="1944216" cy="86409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stroma</a:t>
            </a:r>
            <a:endParaRPr lang="ar-IQ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34769" y="1129945"/>
            <a:ext cx="2088232" cy="86409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parenchyma</a:t>
            </a:r>
            <a:endParaRPr lang="ar-IQ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70973" y="3240077"/>
            <a:ext cx="1296144" cy="68407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Bile ducts</a:t>
            </a:r>
            <a:endParaRPr lang="ar-IQ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30813" y="3240077"/>
            <a:ext cx="1296144" cy="68407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Blood vessels</a:t>
            </a:r>
            <a:endParaRPr lang="ar-IQ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98665" y="3271032"/>
            <a:ext cx="1152128" cy="6531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Hepaocytes</a:t>
            </a:r>
            <a:endParaRPr lang="ar-IQ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12380" y="3208579"/>
            <a:ext cx="1224136" cy="71557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Trabecula</a:t>
            </a:r>
            <a:r>
              <a:rPr lang="en-US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 septa</a:t>
            </a:r>
            <a:endParaRPr lang="ar-IQ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6157" y="3211876"/>
            <a:ext cx="1440160" cy="71227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connective tissue capsule </a:t>
            </a:r>
            <a:endParaRPr lang="ar-IQ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106477" y="3228550"/>
            <a:ext cx="1296144" cy="69560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Reticular fibers</a:t>
            </a:r>
            <a:endParaRPr lang="ar-IQ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839294" y="1958860"/>
            <a:ext cx="0" cy="32485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400092" y="2283718"/>
            <a:ext cx="284431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087724" y="2067694"/>
            <a:ext cx="0" cy="28803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27584" y="2355726"/>
            <a:ext cx="280831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8244408" y="2283718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6845580" y="2283719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5400092" y="2283718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3635896" y="2355726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2087724" y="2355726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827584" y="2355726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557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23478"/>
            <a:ext cx="8640960" cy="720080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GB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structures of liver</a:t>
            </a:r>
            <a:r>
              <a:rPr lang="en-GB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1-Stroma</a:t>
            </a:r>
            <a:endParaRPr lang="ar-IQ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20254"/>
            <a:ext cx="5122912" cy="3394472"/>
          </a:xfrm>
        </p:spPr>
        <p:txBody>
          <a:bodyPr>
            <a:normAutofit/>
          </a:bodyPr>
          <a:lstStyle/>
          <a:p>
            <a:pPr marL="0" indent="0" algn="l" rtl="0">
              <a:lnSpc>
                <a:spcPct val="150000"/>
              </a:lnSpc>
              <a:buNone/>
            </a:pPr>
            <a:r>
              <a:rPr lang="en-GB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 </a:t>
            </a:r>
            <a:r>
              <a:rPr lang="en-GB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c.T</a:t>
            </a:r>
            <a:r>
              <a:rPr lang="en-GB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capsule: </a:t>
            </a:r>
            <a:r>
              <a:rPr lang="en-GB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called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Glisson’s</a:t>
            </a:r>
            <a:r>
              <a:rPr lang="en-GB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capsule </a:t>
            </a:r>
          </a:p>
          <a:p>
            <a:pPr marL="0" indent="0" algn="l" rtl="0">
              <a:lnSpc>
                <a:spcPct val="150000"/>
              </a:lnSpc>
              <a:buNone/>
            </a:pPr>
            <a:r>
              <a:rPr lang="en-GB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Consist of connective tissue , contain blood </a:t>
            </a:r>
            <a:r>
              <a:rPr lang="en-GB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vesseles</a:t>
            </a:r>
            <a:r>
              <a:rPr lang="en-GB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covered by a layer of mesothelium.</a:t>
            </a:r>
          </a:p>
          <a:p>
            <a:pPr marL="0" indent="0" algn="l" rtl="0">
              <a:lnSpc>
                <a:spcPct val="150000"/>
              </a:lnSpc>
              <a:buNone/>
            </a:pPr>
            <a:r>
              <a:rPr lang="en-GB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The connective tissue of  </a:t>
            </a:r>
            <a:r>
              <a:rPr lang="en-GB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stroma</a:t>
            </a:r>
            <a:r>
              <a:rPr lang="en-GB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contain collagen type </a:t>
            </a:r>
            <a:r>
              <a:rPr lang="az-Cyrl-AZ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ІІІ</a:t>
            </a:r>
            <a:r>
              <a:rPr lang="en-GB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which form a meshwork  that provide integrity for hepatocytes and sinusoids  </a:t>
            </a:r>
          </a:p>
          <a:p>
            <a:pPr marL="0" indent="0" algn="l" rtl="0">
              <a:buNone/>
            </a:pPr>
            <a:r>
              <a:rPr lang="en-GB" sz="2000" dirty="0" smtClean="0">
                <a:solidFill>
                  <a:schemeClr val="tx1"/>
                </a:solidFill>
              </a:rPr>
              <a:t>.</a:t>
            </a:r>
            <a:endParaRPr lang="ar-IQ" sz="20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915566"/>
            <a:ext cx="2562225" cy="17907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538" y="2903674"/>
            <a:ext cx="2550525" cy="1714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0753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439" y="195486"/>
            <a:ext cx="8229600" cy="792088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GB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structures of liver</a:t>
            </a:r>
            <a:br>
              <a:rPr lang="en-GB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1-Stroma</a:t>
            </a:r>
            <a:endParaRPr lang="ar-IQ" sz="28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4330824" cy="3675855"/>
          </a:xfrm>
        </p:spPr>
        <p:txBody>
          <a:bodyPr>
            <a:normAutofit fontScale="92500" lnSpcReduction="20000"/>
          </a:bodyPr>
          <a:lstStyle/>
          <a:p>
            <a:pPr marL="0" lvl="0" indent="0" algn="l" rtl="0">
              <a:lnSpc>
                <a:spcPct val="170000"/>
              </a:lnSpc>
              <a:buNone/>
            </a:pPr>
            <a:r>
              <a:rPr lang="en-GB" sz="1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2-c.t </a:t>
            </a:r>
            <a:r>
              <a:rPr lang="en-GB" sz="1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septa or </a:t>
            </a:r>
            <a:r>
              <a:rPr lang="en-GB" sz="19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trabeculae</a:t>
            </a:r>
            <a:r>
              <a:rPr lang="en-GB" sz="1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GB" sz="19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lnSpc>
                <a:spcPct val="170000"/>
              </a:lnSpc>
              <a:buNone/>
            </a:pPr>
            <a:r>
              <a:rPr lang="en-GB" sz="1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arise </a:t>
            </a:r>
            <a:r>
              <a:rPr lang="en-GB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the </a:t>
            </a:r>
            <a:r>
              <a:rPr lang="en-GB" sz="19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hillum</a:t>
            </a:r>
            <a:r>
              <a:rPr lang="en-GB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(the </a:t>
            </a:r>
            <a:r>
              <a:rPr lang="en-GB" sz="19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porta</a:t>
            </a:r>
            <a:r>
              <a:rPr lang="en-GB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9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hepatis</a:t>
            </a:r>
            <a:r>
              <a:rPr lang="en-GB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, the c.t tissue capsule extended in to the  interior  of liver as a </a:t>
            </a:r>
            <a:r>
              <a:rPr lang="en-GB" sz="19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numerouse</a:t>
            </a:r>
            <a:r>
              <a:rPr lang="en-GB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branching </a:t>
            </a:r>
            <a:r>
              <a:rPr lang="en-GB" sz="19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trabeculae</a:t>
            </a:r>
            <a:r>
              <a:rPr lang="en-GB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GB" sz="1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septa dividing the liver into lobes and lobules</a:t>
            </a:r>
            <a:endParaRPr lang="en-GB" sz="19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lnSpc>
                <a:spcPct val="170000"/>
              </a:lnSpc>
              <a:buNone/>
            </a:pPr>
            <a:r>
              <a:rPr lang="en-GB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GB" sz="19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interlobar</a:t>
            </a:r>
            <a:r>
              <a:rPr lang="en-GB" sz="1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septa</a:t>
            </a:r>
          </a:p>
          <a:p>
            <a:pPr marL="0" lvl="0" indent="0" algn="l" rtl="0">
              <a:lnSpc>
                <a:spcPct val="170000"/>
              </a:lnSpc>
              <a:buNone/>
            </a:pPr>
            <a:r>
              <a:rPr lang="en-GB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GB" sz="1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interlobular </a:t>
            </a:r>
            <a:r>
              <a:rPr lang="en-GB" sz="19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septa</a:t>
            </a:r>
            <a:endParaRPr lang="en-GB" sz="19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180" y="1117446"/>
            <a:ext cx="3600401" cy="25190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4283968" y="3795886"/>
            <a:ext cx="4547488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9" name="Rectangle 8"/>
          <p:cNvSpPr/>
          <p:nvPr/>
        </p:nvSpPr>
        <p:spPr>
          <a:xfrm>
            <a:off x="4574239" y="3795887"/>
            <a:ext cx="403827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 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classic lobule is most clearly visualized in 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pig 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because of its plentiful array of connective 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tissue dividing 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liver into discrete hexagonal 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lobules with 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portal area at the corners of 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each </a:t>
            </a:r>
            <a:r>
              <a:rPr lang="en-GB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hexagon</a:t>
            </a:r>
            <a:r>
              <a:rPr lang="en-GB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ar-IQ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38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83568" y="212577"/>
            <a:ext cx="8229600" cy="987574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GB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structures </a:t>
            </a:r>
            <a:r>
              <a:rPr lang="en-GB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liver</a:t>
            </a:r>
            <a:br>
              <a:rPr lang="en-GB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1-Stroma</a:t>
            </a:r>
            <a:endParaRPr lang="ar-IQ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573" y="1563638"/>
            <a:ext cx="3141876" cy="21602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1200151"/>
            <a:ext cx="4834880" cy="367585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algn="l" rtl="0">
              <a:lnSpc>
                <a:spcPct val="150000"/>
              </a:lnSpc>
              <a:buNone/>
            </a:pPr>
            <a:r>
              <a:rPr lang="en-GB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 reticular fibres : </a:t>
            </a:r>
          </a:p>
          <a:p>
            <a:pPr marL="0" indent="0" algn="l" rtl="0">
              <a:lnSpc>
                <a:spcPct val="150000"/>
              </a:lnSpc>
              <a:buNone/>
            </a:pPr>
            <a:r>
              <a:rPr lang="en-GB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GB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support the parenchyma.</a:t>
            </a:r>
          </a:p>
          <a:p>
            <a:pPr marL="0" indent="0" algn="l" rtl="0">
              <a:lnSpc>
                <a:spcPct val="150000"/>
              </a:lnSpc>
              <a:buNone/>
            </a:pPr>
            <a:r>
              <a:rPr lang="en-GB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-lined the sinusoid, support the endothelial cells , and form a denser </a:t>
            </a:r>
            <a:r>
              <a:rPr lang="en-GB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network </a:t>
            </a:r>
            <a:r>
              <a:rPr lang="en-GB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reticular fibre in the wall of central vein</a:t>
            </a:r>
          </a:p>
          <a:p>
            <a:pPr marL="0" indent="0" algn="l" rtl="0">
              <a:lnSpc>
                <a:spcPct val="150000"/>
              </a:lnSpc>
              <a:buNone/>
            </a:pPr>
            <a:r>
              <a:rPr lang="en-GB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-also merge with the collagen </a:t>
            </a:r>
            <a:r>
              <a:rPr lang="en-GB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fibers</a:t>
            </a:r>
            <a:r>
              <a:rPr lang="en-GB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in the interlobular septum, when they surround the portal vein and the bile duct.</a:t>
            </a:r>
            <a:endParaRPr lang="ar-IQ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50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076" y="123479"/>
            <a:ext cx="8229600" cy="936103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GB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structures of liver</a:t>
            </a:r>
            <a:br>
              <a:rPr lang="en-GB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2-parenchyma </a:t>
            </a:r>
            <a:endParaRPr lang="ar-IQ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2"/>
            <a:ext cx="4690864" cy="3531838"/>
          </a:xfrm>
        </p:spPr>
        <p:txBody>
          <a:bodyPr>
            <a:normAutofit fontScale="92500" lnSpcReduction="10000"/>
          </a:bodyPr>
          <a:lstStyle/>
          <a:p>
            <a:pPr marL="0" indent="0" algn="l" rtl="0">
              <a:lnSpc>
                <a:spcPct val="150000"/>
              </a:lnSpc>
              <a:buNone/>
            </a:pP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Hepatocyte</a:t>
            </a:r>
            <a:endParaRPr lang="ar-IQ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 rtl="0">
              <a:lnSpc>
                <a:spcPct val="150000"/>
              </a:lnSpc>
              <a:buNone/>
            </a:pPr>
            <a:r>
              <a:rPr lang="en-GB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 </a:t>
            </a:r>
            <a:r>
              <a:rPr lang="en-GB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M:</a:t>
            </a: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Hepatocytes are polyhedral in shape, with rounded, centrally  placed nucleus. Some of hepatocytes are </a:t>
            </a:r>
            <a:r>
              <a:rPr lang="en-GB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binucleated</a:t>
            </a:r>
            <a:r>
              <a:rPr lang="en-GB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 rt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cytoplasm is acidophilic (large number of mitochondria and </a:t>
            </a:r>
            <a:r>
              <a:rPr lang="en-GB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</a:t>
            </a:r>
            <a:r>
              <a:rPr lang="en-GB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pale (presence of glycogen and lipid droplets).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298" y="1635647"/>
            <a:ext cx="3291158" cy="23762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4098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23479"/>
            <a:ext cx="8229600" cy="1008112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structures of liver</a:t>
            </a:r>
            <a:b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2-parenchyma </a:t>
            </a:r>
            <a:endParaRPr lang="ar-IQ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5050904" cy="3675856"/>
          </a:xfrm>
        </p:spPr>
        <p:txBody>
          <a:bodyPr>
            <a:noAutofit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en-GB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Hepatocytes 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GB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GB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1-Abundant mitochondria(high metabolic activity)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2-well developed </a:t>
            </a:r>
            <a:r>
              <a:rPr lang="en-GB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rER</a:t>
            </a:r>
            <a:r>
              <a:rPr 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protiens</a:t>
            </a:r>
            <a:r>
              <a:rPr 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synthesis)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3-multiple Golgi (</a:t>
            </a:r>
            <a:r>
              <a:rPr lang="en-GB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scretory</a:t>
            </a:r>
            <a:r>
              <a:rPr 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activity)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4-abundant </a:t>
            </a:r>
            <a:r>
              <a:rPr lang="en-GB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</a:t>
            </a:r>
            <a:r>
              <a:rPr 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(synthesis of bile &amp; glycogen, detoxification)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5-lyposome and </a:t>
            </a:r>
            <a:r>
              <a:rPr lang="en-GB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lipofuscin</a:t>
            </a:r>
            <a:r>
              <a:rPr 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pigments(aged cell)</a:t>
            </a:r>
          </a:p>
          <a:p>
            <a:pPr marL="0" indent="0" algn="l">
              <a:lnSpc>
                <a:spcPct val="150000"/>
              </a:lnSpc>
              <a:buNone/>
            </a:pPr>
            <a:r>
              <a:rPr lang="en-GB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6-Glycogen and lipid(energy)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851671"/>
            <a:ext cx="3120008" cy="25202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138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796</TotalTime>
  <Words>671</Words>
  <Application>Microsoft Office PowerPoint</Application>
  <PresentationFormat>On-screen Show (16:9)</PresentationFormat>
  <Paragraphs>72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Histology of liver </vt:lpstr>
      <vt:lpstr>liver</vt:lpstr>
      <vt:lpstr>    Functions of livers </vt:lpstr>
      <vt:lpstr>Histological structures of liver</vt:lpstr>
      <vt:lpstr>structures of liver 1-Stroma</vt:lpstr>
      <vt:lpstr>structures of liver 1-Stroma</vt:lpstr>
      <vt:lpstr>structures of liver 1-Stroma</vt:lpstr>
      <vt:lpstr>structures of liver 2-parenchyma </vt:lpstr>
      <vt:lpstr>structures of liver 2-parenchyma </vt:lpstr>
      <vt:lpstr>Hepatocytes </vt:lpstr>
      <vt:lpstr>structures of liver </vt:lpstr>
      <vt:lpstr>Fig :liver (ox). (1) Hepatocytes arranged in cords. (2) Sinusoids lined by endothelial cells and macrophage open into (3) the central vein. Safranin/haematoxylin.×125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Histology of liver</dc:title>
  <dc:creator>Hiba</dc:creator>
  <cp:lastModifiedBy>Hiba</cp:lastModifiedBy>
  <cp:revision>65</cp:revision>
  <dcterms:created xsi:type="dcterms:W3CDTF">2023-10-12T14:12:54Z</dcterms:created>
  <dcterms:modified xsi:type="dcterms:W3CDTF">2023-10-14T08:42:32Z</dcterms:modified>
</cp:coreProperties>
</file>